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f6a3909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f6a3909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7f6a39099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7f6a39099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f6a39099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f6a39099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f6a39099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f6a39099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f6a39099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f6a39099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f6a39099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f6a39099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7f6a39099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7f6a39099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f6a39099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7f6a39099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f6a3909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f6a3909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f6a3909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f6a3909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f6a3909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f6a3909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f6a39099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f6a39099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f6a3909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f6a3909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7f6a39099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7f6a39099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7f6a39099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7f6a39099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f6a3909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f6a3909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itis.gov/ws_searchApiDescription.html" TargetMode="External"/><Relationship Id="rId4" Type="http://schemas.openxmlformats.org/officeDocument/2006/relationships/hyperlink" Target="https://arxiv.org/pdf/2004.08606.pdf" TargetMode="External"/><Relationship Id="rId5" Type="http://schemas.openxmlformats.org/officeDocument/2006/relationships/hyperlink" Target="http://sheabirdno1.blogspot.com/2011/09/types-of-bird-feathers.html" TargetMode="External"/><Relationship Id="rId6" Type="http://schemas.openxmlformats.org/officeDocument/2006/relationships/hyperlink" Target="https://merlin.allaboutbirds.org/" TargetMode="External"/><Relationship Id="rId7" Type="http://schemas.openxmlformats.org/officeDocument/2006/relationships/hyperlink" Target="https://apps.apple.com/us/app/song-sleuth-bird-song-analyzer/id968399159" TargetMode="External"/><Relationship Id="rId8" Type="http://schemas.openxmlformats.org/officeDocument/2006/relationships/hyperlink" Target="https://www.inaturalist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s://www.inaturalist.org/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apps.apple.com/us/app/song-sleuth-bird-song-analyzer/id968399159" TargetMode="External"/><Relationship Id="rId7" Type="http://schemas.openxmlformats.org/officeDocument/2006/relationships/hyperlink" Target="https://merlin.allaboutbirds.org/" TargetMode="External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inaturalist.org/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apps.apple.com/us/app/song-sleuth-bird-song-analyzer/id968399159" TargetMode="External"/><Relationship Id="rId7" Type="http://schemas.openxmlformats.org/officeDocument/2006/relationships/hyperlink" Target="https://merlin.allaboutbirds.org/" TargetMode="External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pdf/2004.08606.pdf" TargetMode="External"/><Relationship Id="rId4" Type="http://schemas.openxmlformats.org/officeDocument/2006/relationships/hyperlink" Target="https://arxiv.org/pdf/2004.08606.pdf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tis.gov/ws_searchApiDescription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304300" cy="1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ANLY 605: Bird Feather Classification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20125" y="3588750"/>
            <a:ext cx="34707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Cisek,  Jacob McIntosh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12/1/2022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1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12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350" y="3731000"/>
            <a:ext cx="5067300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12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8350" y="3731000"/>
            <a:ext cx="5067300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22" y="564275"/>
            <a:ext cx="1715886" cy="40149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24"/>
          <p:cNvSpPr/>
          <p:nvPr/>
        </p:nvSpPr>
        <p:spPr>
          <a:xfrm>
            <a:off x="2588550" y="1938625"/>
            <a:ext cx="650100" cy="24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448225" y="4303050"/>
            <a:ext cx="1546500" cy="23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448225" y="4236000"/>
            <a:ext cx="15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Short-Eared Owl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350" y="3731000"/>
            <a:ext cx="5067300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3575" y="3825425"/>
            <a:ext cx="5076826" cy="125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350" y="3731000"/>
            <a:ext cx="5067300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3575" y="3825425"/>
            <a:ext cx="5076826" cy="125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4525" y="3844475"/>
            <a:ext cx="5114925" cy="121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3731000"/>
            <a:ext cx="5076825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350" y="3731000"/>
            <a:ext cx="5067300" cy="12668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3575" y="3825425"/>
            <a:ext cx="5076826" cy="125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4525" y="3844475"/>
            <a:ext cx="5114925" cy="1219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27"/>
          <p:cNvPicPr preferRelativeResize="0"/>
          <p:nvPr/>
        </p:nvPicPr>
        <p:blipFill rotWithShape="1">
          <a:blip r:embed="rId9">
            <a:alphaModFix/>
          </a:blip>
          <a:srcRect b="0" l="9283" r="9210" t="0"/>
          <a:stretch/>
        </p:blipFill>
        <p:spPr>
          <a:xfrm>
            <a:off x="0" y="0"/>
            <a:ext cx="9144000" cy="4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3575" y="4015925"/>
            <a:ext cx="5076825" cy="1047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1052550" y="176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Time for a demo!</a:t>
            </a:r>
            <a:endParaRPr sz="2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type="title"/>
          </p:nvPr>
        </p:nvSpPr>
        <p:spPr>
          <a:xfrm>
            <a:off x="1113725" y="326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Acknowledgements:</a:t>
            </a:r>
            <a:endParaRPr/>
          </a:p>
        </p:txBody>
      </p:sp>
      <p:sp>
        <p:nvSpPr>
          <p:cNvPr id="298" name="Google Shape;298;p29"/>
          <p:cNvSpPr txBox="1"/>
          <p:nvPr>
            <p:ph idx="1" type="body"/>
          </p:nvPr>
        </p:nvSpPr>
        <p:spPr>
          <a:xfrm>
            <a:off x="1182525" y="2097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ITIS: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https://www.itis.gov/ws_searchApiDescription.html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Initial Feather Paper: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https://arxiv.org/pdf/2004.08606.pdf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Types of Feathers: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http://sheabirdno1.blogspot.com/2011/09/types-of-bird-feathers.html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Merlin ID Wizard: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https://merlin.allaboutbirds.org/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SongSleuth: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https://apps.apple.com/us/app/song-sleuth-bird-song-analyzer/id968399159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iNaturalist: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https://www.inaturalist.org/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 txBox="1"/>
          <p:nvPr>
            <p:ph type="title"/>
          </p:nvPr>
        </p:nvSpPr>
        <p:spPr>
          <a:xfrm>
            <a:off x="1182525" y="1503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0" name="Google Shape;300;p29"/>
          <p:cNvSpPr txBox="1"/>
          <p:nvPr>
            <p:ph idx="1" type="body"/>
          </p:nvPr>
        </p:nvSpPr>
        <p:spPr>
          <a:xfrm>
            <a:off x="1182525" y="991575"/>
            <a:ext cx="726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big thank you to Professor Nakul, </a:t>
            </a:r>
            <a:r>
              <a:rPr lang="en"/>
              <a:t>Jacob McIntosh, and Rui Qiu for their help during this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40625" y="1116150"/>
            <a:ext cx="774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Applications of Machine Learning in Conservation have grown rapidly in the past few years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16028" r="14556" t="0"/>
          <a:stretch/>
        </p:blipFill>
        <p:spPr>
          <a:xfrm>
            <a:off x="6561075" y="1876925"/>
            <a:ext cx="2162698" cy="24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6286563" y="4321850"/>
            <a:ext cx="27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iNaturalist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(Image Classification)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5566" l="0" r="9321" t="25709"/>
          <a:stretch/>
        </p:blipFill>
        <p:spPr>
          <a:xfrm>
            <a:off x="3604288" y="1876925"/>
            <a:ext cx="2219325" cy="24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3348151" y="4321850"/>
            <a:ext cx="29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SongSleuth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(Audio Classification)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288351" y="4321850"/>
            <a:ext cx="29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Merlin ID Wizard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(Contextual Search)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8">
            <a:alphaModFix/>
          </a:blip>
          <a:srcRect b="12111" l="0" r="0" t="0"/>
          <a:stretch/>
        </p:blipFill>
        <p:spPr>
          <a:xfrm>
            <a:off x="647500" y="1847886"/>
            <a:ext cx="2219325" cy="25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140613" y="1116150"/>
            <a:ext cx="766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Applications of Computer Vision in Conservation have grown rapidly in the past few years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16028" r="14556" t="0"/>
          <a:stretch/>
        </p:blipFill>
        <p:spPr>
          <a:xfrm>
            <a:off x="6561075" y="1876925"/>
            <a:ext cx="2162698" cy="24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6286563" y="4321850"/>
            <a:ext cx="27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iNaturalist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(Image Classification)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5">
            <a:alphaModFix/>
          </a:blip>
          <a:srcRect b="5566" l="0" r="9321" t="25709"/>
          <a:stretch/>
        </p:blipFill>
        <p:spPr>
          <a:xfrm>
            <a:off x="3604288" y="1876925"/>
            <a:ext cx="2219325" cy="24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3348151" y="4321850"/>
            <a:ext cx="29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SongSleuth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(Audio Classification)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288351" y="4321850"/>
            <a:ext cx="29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Merlin ID Wizard</a:t>
            </a: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(Contextual Search)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8">
            <a:alphaModFix/>
          </a:blip>
          <a:srcRect b="12111" l="0" r="0" t="0"/>
          <a:stretch/>
        </p:blipFill>
        <p:spPr>
          <a:xfrm>
            <a:off x="647500" y="1847886"/>
            <a:ext cx="2219325" cy="2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/>
          <p:nvPr/>
        </p:nvSpPr>
        <p:spPr>
          <a:xfrm>
            <a:off x="6342525" y="1748125"/>
            <a:ext cx="2622000" cy="318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apps have limitations</a:t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18025" l="0" r="0" t="6142"/>
          <a:stretch/>
        </p:blipFill>
        <p:spPr>
          <a:xfrm>
            <a:off x="6473250" y="537350"/>
            <a:ext cx="2415000" cy="23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00" y="1234200"/>
            <a:ext cx="3498650" cy="36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/>
          <p:nvPr/>
        </p:nvSpPr>
        <p:spPr>
          <a:xfrm>
            <a:off x="1398350" y="3731625"/>
            <a:ext cx="2308500" cy="83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 txBox="1"/>
          <p:nvPr/>
        </p:nvSpPr>
        <p:spPr>
          <a:xfrm>
            <a:off x="1398351" y="3731613"/>
            <a:ext cx="241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Size,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Distance, Speed often make photography difficult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#WorstBirdPic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 rotWithShape="1">
          <a:blip r:embed="rId5">
            <a:alphaModFix/>
          </a:blip>
          <a:srcRect b="16415" l="0" r="0" t="0"/>
          <a:stretch/>
        </p:blipFill>
        <p:spPr>
          <a:xfrm>
            <a:off x="4695275" y="3324775"/>
            <a:ext cx="4192974" cy="15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4164750" y="3218500"/>
            <a:ext cx="2308500" cy="615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4111501" y="3218488"/>
            <a:ext cx="241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if we’re not there at the same time as the animal?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6526500" y="2648800"/>
            <a:ext cx="2308500" cy="40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6526500" y="2648800"/>
            <a:ext cx="2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Animals don’t like to sit still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Feathers as a proxy</a:t>
            </a:r>
            <a:endParaRPr/>
          </a:p>
        </p:txBody>
      </p:sp>
      <p:sp>
        <p:nvSpPr>
          <p:cNvPr id="180" name="Google Shape;180;p17"/>
          <p:cNvSpPr txBox="1"/>
          <p:nvPr>
            <p:ph idx="1" type="body"/>
          </p:nvPr>
        </p:nvSpPr>
        <p:spPr>
          <a:xfrm>
            <a:off x="1017350" y="1231375"/>
            <a:ext cx="572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102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57"/>
              <a:t>Feathers persist in the absence of a bird, thus serving as an effective indicator of presence</a:t>
            </a:r>
            <a:br>
              <a:rPr lang="en" sz="2057"/>
            </a:br>
            <a:endParaRPr sz="2057"/>
          </a:p>
          <a:p>
            <a:pPr indent="-3102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57"/>
              <a:t>However, </a:t>
            </a:r>
            <a:r>
              <a:rPr lang="en" sz="2057"/>
              <a:t>determining</a:t>
            </a:r>
            <a:r>
              <a:rPr lang="en" sz="2057"/>
              <a:t> species from a feather is difficult because:</a:t>
            </a:r>
            <a:br>
              <a:rPr lang="en" sz="2057"/>
            </a:br>
            <a:endParaRPr sz="2057"/>
          </a:p>
          <a:p>
            <a:pPr indent="-3102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57"/>
              <a:t>F</a:t>
            </a:r>
            <a:r>
              <a:rPr lang="en" sz="2057"/>
              <a:t>eathers of a single species can vary significantly in shape and color depending on type (6x)</a:t>
            </a:r>
            <a:br>
              <a:rPr lang="en" sz="2057"/>
            </a:br>
            <a:endParaRPr sz="2057"/>
          </a:p>
          <a:p>
            <a:pPr indent="-3102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57"/>
              <a:t>Sex, age, and seasonal molting greatly affect appearence </a:t>
            </a:r>
            <a:br>
              <a:rPr lang="en" sz="2057"/>
            </a:br>
            <a:endParaRPr sz="2057"/>
          </a:p>
          <a:p>
            <a:pPr indent="-3102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57"/>
              <a:t>Difference between feathers of different </a:t>
            </a:r>
            <a:br>
              <a:rPr lang="en" sz="2057"/>
            </a:br>
            <a:r>
              <a:rPr lang="en" sz="2057"/>
              <a:t>species can be low, especially in the same </a:t>
            </a:r>
            <a:br>
              <a:rPr lang="en" sz="2057"/>
            </a:br>
            <a:r>
              <a:rPr lang="en" sz="2057"/>
              <a:t>order and genus</a:t>
            </a:r>
            <a:endParaRPr sz="2057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040" y="0"/>
            <a:ext cx="22429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51" y="2804375"/>
            <a:ext cx="1172750" cy="1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700" y="3176070"/>
            <a:ext cx="1423872" cy="17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1106975" y="403650"/>
            <a:ext cx="591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Feathers dataset for Fine-Grained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1106975" y="1433075"/>
            <a:ext cx="561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paper </a:t>
            </a:r>
            <a:r>
              <a:rPr lang="en"/>
              <a:t>published</a:t>
            </a:r>
            <a:r>
              <a:rPr lang="en"/>
              <a:t> in 2020 attempted to solve this problem, presenting the 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first publicly available dataset of bird plumage for machine learnin</a:t>
            </a:r>
            <a:r>
              <a:rPr lang="en" u="sng">
                <a:solidFill>
                  <a:schemeClr val="hlink"/>
                </a:solidFill>
                <a:hlinkClick r:id="rId4"/>
              </a:rPr>
              <a:t>g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Aggregated pictures from collectors, social media, and other sources to form this dataset, resulting in a corpus of </a:t>
            </a:r>
            <a:r>
              <a:rPr b="1" lang="en"/>
              <a:t>28,272</a:t>
            </a:r>
            <a:r>
              <a:rPr lang="en"/>
              <a:t> images across </a:t>
            </a:r>
            <a:r>
              <a:rPr b="1" lang="en"/>
              <a:t>595</a:t>
            </a:r>
            <a:r>
              <a:rPr lang="en"/>
              <a:t> species (avg. </a:t>
            </a:r>
            <a:r>
              <a:rPr b="1" lang="en"/>
              <a:t>11.03</a:t>
            </a:r>
            <a:r>
              <a:rPr lang="en"/>
              <a:t> pictures/species)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Trained a DenseNet model on the dataset as an initial benchmark, to encourage other work on this topic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825" y="403650"/>
            <a:ext cx="2202625" cy="43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325" y="4154200"/>
            <a:ext cx="5481950" cy="5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97" name="Google Shape;197;p19"/>
          <p:cNvSpPr txBox="1"/>
          <p:nvPr>
            <p:ph idx="1" type="body"/>
          </p:nvPr>
        </p:nvSpPr>
        <p:spPr>
          <a:xfrm>
            <a:off x="1119450" y="1228225"/>
            <a:ext cx="690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a CNN to improve the accuracy of their DenseNet based approach</a:t>
            </a:r>
            <a:br>
              <a:rPr lang="en" sz="1500"/>
            </a:b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/>
              <a:t>Make a web application to improve </a:t>
            </a:r>
            <a:r>
              <a:rPr lang="en" sz="1500"/>
              <a:t>the</a:t>
            </a:r>
            <a:r>
              <a:rPr lang="en" sz="1500"/>
              <a:t> </a:t>
            </a:r>
            <a:r>
              <a:rPr lang="en" sz="1500"/>
              <a:t>accessibility</a:t>
            </a:r>
            <a:r>
              <a:rPr lang="en" sz="1500"/>
              <a:t> of their solution and add additional functionality </a:t>
            </a:r>
            <a:endParaRPr sz="1400"/>
          </a:p>
        </p:txBody>
      </p:sp>
      <p:sp>
        <p:nvSpPr>
          <p:cNvPr id="198" name="Google Shape;198;p19"/>
          <p:cNvSpPr/>
          <p:nvPr/>
        </p:nvSpPr>
        <p:spPr>
          <a:xfrm>
            <a:off x="103050" y="3227300"/>
            <a:ext cx="4370400" cy="15576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670550" y="3227300"/>
            <a:ext cx="4370400" cy="15576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103050" y="3227300"/>
            <a:ext cx="43704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Wikipedia Information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Use the Wikipedia package (MediaWiki API) to link users to a</a:t>
            </a:r>
            <a:r>
              <a:rPr lang="en" sz="1500"/>
              <a:t> </a:t>
            </a:r>
            <a:r>
              <a:rPr lang="en" sz="1500"/>
              <a:t>species’ Wikipedia page, providing an avenue for users to learn more.</a:t>
            </a:r>
            <a:endParaRPr sz="1500"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4670550" y="3227300"/>
            <a:ext cx="43704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Integrated</a:t>
            </a:r>
            <a:r>
              <a:rPr b="1" lang="en" sz="1500" u="sng"/>
              <a:t> Taxonomic Information (ITIS)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Utilize the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ITIS API</a:t>
            </a:r>
            <a:r>
              <a:rPr lang="en" sz="1500"/>
              <a:t> to return species information, translate Binomial/Latin name to English, and </a:t>
            </a:r>
            <a:r>
              <a:rPr lang="en" sz="1500"/>
              <a:t>provide other useful context to users.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212975" y="1419900"/>
            <a:ext cx="4701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Switched to a ResNet-50 based approach to:</a:t>
            </a:r>
            <a:br>
              <a:rPr lang="en" sz="1400"/>
            </a:b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Save storage space for model deployment</a:t>
            </a:r>
            <a:br>
              <a:rPr lang="en" sz="1200"/>
            </a:b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Not have to rely on DenseNet’s extensive</a:t>
            </a:r>
            <a:r>
              <a:rPr lang="en" sz="1200"/>
              <a:t> GPU requirements</a:t>
            </a:r>
            <a:br>
              <a:rPr lang="en" sz="1200"/>
            </a:b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Leverage this architecture’s history of achieving high pixel-level accuracy on visually complex tasks</a:t>
            </a:r>
            <a:endParaRPr sz="1200"/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25" y="483400"/>
            <a:ext cx="392430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7351050" y="661150"/>
            <a:ext cx="448200" cy="8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5493125" y="3312325"/>
            <a:ext cx="29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 1 Accuracy: 98.79%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4">
            <a:alphaModFix/>
          </a:blip>
          <a:srcRect b="86508" l="0" r="0" t="0"/>
          <a:stretch/>
        </p:blipFill>
        <p:spPr>
          <a:xfrm>
            <a:off x="1611327" y="4269563"/>
            <a:ext cx="5818361" cy="18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0" r="0" t="66654"/>
          <a:stretch/>
        </p:blipFill>
        <p:spPr>
          <a:xfrm>
            <a:off x="1611325" y="4388299"/>
            <a:ext cx="581837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/>
          <p:nvPr/>
        </p:nvSpPr>
        <p:spPr>
          <a:xfrm>
            <a:off x="4269450" y="4280650"/>
            <a:ext cx="1557600" cy="5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Diagram</a:t>
            </a:r>
            <a:endParaRPr/>
          </a:p>
        </p:txBody>
      </p:sp>
      <p:sp>
        <p:nvSpPr>
          <p:cNvPr id="219" name="Google Shape;21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50" y="1711925"/>
            <a:ext cx="7592800" cy="18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4">
            <a:alphaModFix/>
          </a:blip>
          <a:srcRect b="32852" l="65173" r="20183" t="12555"/>
          <a:stretch/>
        </p:blipFill>
        <p:spPr>
          <a:xfrm>
            <a:off x="5964725" y="1936375"/>
            <a:ext cx="1117175" cy="10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